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69" r:id="rId5"/>
    <p:sldId id="264" r:id="rId6"/>
    <p:sldId id="270" r:id="rId7"/>
    <p:sldId id="271" r:id="rId8"/>
    <p:sldId id="261" r:id="rId9"/>
    <p:sldId id="263" r:id="rId10"/>
    <p:sldId id="266" r:id="rId11"/>
    <p:sldId id="267" r:id="rId12"/>
    <p:sldId id="265" r:id="rId13"/>
    <p:sldId id="262" r:id="rId14"/>
    <p:sldId id="260" r:id="rId15"/>
    <p:sldId id="259" r:id="rId16"/>
    <p:sldId id="258" r:id="rId17"/>
  </p:sldIdLst>
  <p:sldSz cx="14630400" cy="8229600"/>
  <p:notesSz cx="8229600" cy="146304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Poppins Light" panose="00000400000000000000" pitchFamily="2" charset="0"/>
      <p:regular r:id="rId23"/>
    </p:embeddedFont>
    <p:embeddedFont>
      <p:font typeface="Roboto Light" panose="02000000000000000000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618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48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21.svg"/><Relationship Id="rId5" Type="http://schemas.openxmlformats.org/officeDocument/2006/relationships/image" Target="../media/image43.svg"/><Relationship Id="rId15" Type="http://schemas.openxmlformats.org/officeDocument/2006/relationships/image" Target="../media/image51.png"/><Relationship Id="rId10" Type="http://schemas.openxmlformats.org/officeDocument/2006/relationships/image" Target="../media/image20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963" y="815340"/>
            <a:ext cx="7834074" cy="24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50"/>
              </a:lnSpc>
              <a:buNone/>
            </a:pPr>
            <a:r>
              <a:rPr lang="en-US" sz="5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DISTANCE VECTOR ROUTING PROTOCOL SIMULATOR</a:t>
            </a:r>
            <a:endParaRPr lang="en-US" sz="5050" dirty="0"/>
          </a:p>
        </p:txBody>
      </p:sp>
      <p:sp>
        <p:nvSpPr>
          <p:cNvPr id="4" name="Text 1"/>
          <p:cNvSpPr/>
          <p:nvPr/>
        </p:nvSpPr>
        <p:spPr>
          <a:xfrm>
            <a:off x="1332905" y="3516987"/>
            <a:ext cx="6478072" cy="467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Computer Networks Course Project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654963" y="4265533"/>
            <a:ext cx="783407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Name: [Mohammad Farhadul Haque Fuad]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54963" y="4775478"/>
            <a:ext cx="783407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 Number: [2102067]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54963" y="5285423"/>
            <a:ext cx="783407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University: [Patuakhali Science and Technology University]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4963" y="5795367"/>
            <a:ext cx="783407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Date: [25-11-2025]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54963" y="6305312"/>
            <a:ext cx="7834074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54963" y="7114699"/>
            <a:ext cx="783407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Python-based educational tool for understanding distributed routing algorithms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91" y="697349"/>
            <a:ext cx="5818346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CONVERGENCE ANALYSIS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6991" y="1703189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Understanding how the Distance Vector Routing Protocol reaches a stable state within the network.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6991" y="2532340"/>
            <a:ext cx="6530102" cy="196215"/>
          </a:xfrm>
          <a:prstGeom prst="roundRect">
            <a:avLst>
              <a:gd name="adj" fmla="val 4201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83206" y="2924770"/>
            <a:ext cx="245352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Initial State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83206" y="3349228"/>
            <a:ext cx="613767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Network nodes are initialized, exchanging first distance vectors.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413308" y="2238018"/>
            <a:ext cx="6530102" cy="196215"/>
          </a:xfrm>
          <a:prstGeom prst="roundRect">
            <a:avLst>
              <a:gd name="adj" fmla="val 4201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09523" y="2630448"/>
            <a:ext cx="245352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Iteration 1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09523" y="3054906"/>
            <a:ext cx="6137672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Nodes update routing tables based on received information from neighbors.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6991" y="4369832"/>
            <a:ext cx="6530102" cy="196215"/>
          </a:xfrm>
          <a:prstGeom prst="roundRect">
            <a:avLst>
              <a:gd name="adj" fmla="val 4201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83206" y="4762262"/>
            <a:ext cx="245352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Iteration 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83206" y="5186720"/>
            <a:ext cx="613767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Further exchanges occur, refining paths and costs across the network.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413308" y="4075509"/>
            <a:ext cx="6530102" cy="196215"/>
          </a:xfrm>
          <a:prstGeom prst="roundRect">
            <a:avLst>
              <a:gd name="adj" fmla="val 4201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09523" y="4467939"/>
            <a:ext cx="245352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Converged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09523" y="4892397"/>
            <a:ext cx="613767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 routing tables stabilize, reflecting optimal paths and costs.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686991" y="5917763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convergence metrics: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686991" y="6452592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Iterations to Stability:</a:t>
            </a: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Typically O(N) in simple scenarios, where N is the number of nodes.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686991" y="6835378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Message Complexity:</a:t>
            </a: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Can reach O(N²) in complex topologies, due to iterative updates.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86991" y="7218164"/>
            <a:ext cx="1325641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Update Frequency:</a:t>
            </a: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Decreases as the network approaches a stable state.</a:t>
            </a:r>
            <a:endParaRPr lang="en-US" sz="15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68CA648-170D-C510-7281-7FF5686E494E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655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ROUTING TABLES IN ACTION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Let's examine how routing tables are built and maintained in a simple network scenario using the Distance Vector Routing Protocol.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275868" y="654812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Each router (node) in the network maintains its own routing table, which contains the best-known path to every other destination, along with the associated cost and the next hop to reach it. These tables are updated by exchanging information with directly connected neighbors.</a:t>
            </a:r>
            <a:endParaRPr lang="en-US" sz="85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A8E6797-A7AA-F240-5C26-365FF3410D3C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C2BB252-5F07-74A4-C4AA-4EBFD544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1357212"/>
            <a:ext cx="4754717" cy="46718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1848"/>
            <a:ext cx="7339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LIMITATIONS &amp;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42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While effective in smaller, stable networks, Distance Vector Routing Protocols face inherent challenges that can impact network performance and reliability.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95211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595211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852505"/>
            <a:ext cx="35818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Count-to-Infinity Problem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342924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Routing loops can form, causing routers to continuously increment hop counts for unreachable destinations, leading to network instability and incorrect distance metrics.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595211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595211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Slow Convergence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342924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algorithm can be slow to adapt to network topology changes, especially when a link fails. "Bad news" propagates slowly through the network, prolonging routing inaccuracies.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595211"/>
            <a:ext cx="4196358" cy="3182422"/>
          </a:xfrm>
          <a:prstGeom prst="roundRect">
            <a:avLst>
              <a:gd name="adj" fmla="val 4597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595211"/>
            <a:ext cx="121920" cy="318242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Suboptimal Paths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342924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Due to its reliance on local information and incremental updates, DVRP may occasionally converge on paths that are not truly optimal, leading to less efficient data transmission.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30D5DC3-E466-470D-88C6-7F3D7D76E750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176" y="589240"/>
            <a:ext cx="6233636" cy="57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EDUCATIONAL SIGNIFICANCE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8176" y="1630918"/>
            <a:ext cx="231517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Learning Objectives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48176" y="2128718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17649" y="2163485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50037" y="2188845"/>
            <a:ext cx="583930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 distributed routing principles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48176" y="2915841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7649" y="2950607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250037" y="2975967"/>
            <a:ext cx="583930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Visualize algorithm execution dynamically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48176" y="3702963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7649" y="3737729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250037" y="3763089"/>
            <a:ext cx="583930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Analyze convergence behavior and stability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48176" y="4490085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17649" y="4524851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250037" y="4550212"/>
            <a:ext cx="583930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Experiment with diverse network topologies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48176" y="5277207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7649" y="5311973"/>
            <a:ext cx="27777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250037" y="5337334"/>
            <a:ext cx="583930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protocol limitations and solutions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548682" y="1630918"/>
            <a:ext cx="266021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Academic Applications</a:t>
            </a:r>
            <a:endParaRPr lang="en-US" sz="1800" dirty="0"/>
          </a:p>
        </p:txBody>
      </p:sp>
      <p:sp>
        <p:nvSpPr>
          <p:cNvPr id="20" name="Shape 18"/>
          <p:cNvSpPr/>
          <p:nvPr/>
        </p:nvSpPr>
        <p:spPr>
          <a:xfrm>
            <a:off x="7548682" y="2128718"/>
            <a:ext cx="6441162" cy="1186934"/>
          </a:xfrm>
          <a:prstGeom prst="roundRect">
            <a:avLst>
              <a:gd name="adj" fmla="val 924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525822" y="2128718"/>
            <a:ext cx="91440" cy="1186934"/>
          </a:xfrm>
          <a:prstGeom prst="roundRect">
            <a:avLst>
              <a:gd name="adj" fmla="val 85074"/>
            </a:avLst>
          </a:prstGeom>
          <a:solidFill>
            <a:srgbClr val="F2F2F3"/>
          </a:solidFill>
          <a:ln/>
        </p:spPr>
      </p:sp>
      <p:sp>
        <p:nvSpPr>
          <p:cNvPr id="22" name="Text 20"/>
          <p:cNvSpPr/>
          <p:nvPr/>
        </p:nvSpPr>
        <p:spPr>
          <a:xfrm>
            <a:off x="7825264" y="2336721"/>
            <a:ext cx="3276124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Computer Networks Courses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7825264" y="2811304"/>
            <a:ext cx="595657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Hands-on exploration of routing protocols and network fundamentals.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7548682" y="3500795"/>
            <a:ext cx="6441162" cy="1186934"/>
          </a:xfrm>
          <a:prstGeom prst="roundRect">
            <a:avLst>
              <a:gd name="adj" fmla="val 924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525822" y="3500795"/>
            <a:ext cx="91440" cy="1186934"/>
          </a:xfrm>
          <a:prstGeom prst="roundRect">
            <a:avLst>
              <a:gd name="adj" fmla="val 85074"/>
            </a:avLst>
          </a:prstGeom>
          <a:solidFill>
            <a:srgbClr val="F2F2F3"/>
          </a:solidFill>
          <a:ln/>
        </p:spPr>
      </p:sp>
      <p:sp>
        <p:nvSpPr>
          <p:cNvPr id="26" name="Text 24"/>
          <p:cNvSpPr/>
          <p:nvPr/>
        </p:nvSpPr>
        <p:spPr>
          <a:xfrm>
            <a:off x="7825264" y="3708797"/>
            <a:ext cx="231517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Distributed Systems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7825264" y="4183380"/>
            <a:ext cx="595657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Illustrating inter-process communication and state synchronization.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7548682" y="4872871"/>
            <a:ext cx="6441162" cy="1186934"/>
          </a:xfrm>
          <a:prstGeom prst="roundRect">
            <a:avLst>
              <a:gd name="adj" fmla="val 924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525822" y="4872871"/>
            <a:ext cx="91440" cy="1186934"/>
          </a:xfrm>
          <a:prstGeom prst="roundRect">
            <a:avLst>
              <a:gd name="adj" fmla="val 85074"/>
            </a:avLst>
          </a:prstGeom>
          <a:solidFill>
            <a:srgbClr val="F2F2F3"/>
          </a:solidFill>
          <a:ln/>
        </p:spPr>
      </p:sp>
      <p:sp>
        <p:nvSpPr>
          <p:cNvPr id="30" name="Text 28"/>
          <p:cNvSpPr/>
          <p:nvPr/>
        </p:nvSpPr>
        <p:spPr>
          <a:xfrm>
            <a:off x="7825264" y="5080873"/>
            <a:ext cx="3186946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Algorithm Visualization Labs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7825264" y="5555456"/>
            <a:ext cx="595657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Practical application of graph theory and dynamic programming.</a:t>
            </a:r>
            <a:endParaRPr lang="en-US" sz="1450" dirty="0"/>
          </a:p>
        </p:txBody>
      </p:sp>
      <p:sp>
        <p:nvSpPr>
          <p:cNvPr id="32" name="Shape 30"/>
          <p:cNvSpPr/>
          <p:nvPr/>
        </p:nvSpPr>
        <p:spPr>
          <a:xfrm>
            <a:off x="7548682" y="6244947"/>
            <a:ext cx="6441162" cy="1186934"/>
          </a:xfrm>
          <a:prstGeom prst="roundRect">
            <a:avLst>
              <a:gd name="adj" fmla="val 924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525822" y="6244947"/>
            <a:ext cx="91440" cy="1186934"/>
          </a:xfrm>
          <a:prstGeom prst="roundRect">
            <a:avLst>
              <a:gd name="adj" fmla="val 85074"/>
            </a:avLst>
          </a:prstGeom>
          <a:solidFill>
            <a:srgbClr val="F2F2F3"/>
          </a:solidFill>
          <a:ln/>
        </p:spPr>
      </p:sp>
      <p:sp>
        <p:nvSpPr>
          <p:cNvPr id="34" name="Text 32"/>
          <p:cNvSpPr/>
          <p:nvPr/>
        </p:nvSpPr>
        <p:spPr>
          <a:xfrm>
            <a:off x="7825264" y="6452949"/>
            <a:ext cx="299716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Protocol Design &amp; Analysis</a:t>
            </a:r>
            <a:endParaRPr lang="en-US" sz="1800" dirty="0"/>
          </a:p>
        </p:txBody>
      </p:sp>
      <p:sp>
        <p:nvSpPr>
          <p:cNvPr id="35" name="Text 33"/>
          <p:cNvSpPr/>
          <p:nvPr/>
        </p:nvSpPr>
        <p:spPr>
          <a:xfrm>
            <a:off x="7825264" y="6927533"/>
            <a:ext cx="595657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Foundational understanding for advanced research and development.</a:t>
            </a:r>
            <a:endParaRPr lang="en-US" sz="14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7D1E4A8-F811-1525-D476-C5F4DE1E5F8D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1383"/>
            <a:ext cx="6570226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RESULTS &amp; ACHIEVEMENTS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2713" y="1801058"/>
            <a:ext cx="349746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Successfully Implemented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752713" y="2378988"/>
            <a:ext cx="6300192" cy="834985"/>
          </a:xfrm>
          <a:prstGeom prst="roundRect">
            <a:avLst>
              <a:gd name="adj" fmla="val 17522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2233" y="2378988"/>
            <a:ext cx="121920" cy="834985"/>
          </a:xfrm>
          <a:prstGeom prst="roundRect">
            <a:avLst>
              <a:gd name="adj" fmla="val 74092"/>
            </a:avLst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1089660" y="2624495"/>
            <a:ext cx="571773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Complete Distance Vector Algorithm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52713" y="3429000"/>
            <a:ext cx="6300192" cy="834985"/>
          </a:xfrm>
          <a:prstGeom prst="roundRect">
            <a:avLst>
              <a:gd name="adj" fmla="val 17522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22233" y="3429000"/>
            <a:ext cx="121920" cy="834985"/>
          </a:xfrm>
          <a:prstGeom prst="roundRect">
            <a:avLst>
              <a:gd name="adj" fmla="val 74092"/>
            </a:avLst>
          </a:prstGeom>
          <a:solidFill>
            <a:srgbClr val="F2F2F3"/>
          </a:solidFill>
          <a:ln/>
        </p:spPr>
      </p:sp>
      <p:sp>
        <p:nvSpPr>
          <p:cNvPr id="9" name="Text 7"/>
          <p:cNvSpPr/>
          <p:nvPr/>
        </p:nvSpPr>
        <p:spPr>
          <a:xfrm>
            <a:off x="1089660" y="3674507"/>
            <a:ext cx="571773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Interactive Graphical User Interface (GUI)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52713" y="4479012"/>
            <a:ext cx="6300192" cy="834985"/>
          </a:xfrm>
          <a:prstGeom prst="roundRect">
            <a:avLst>
              <a:gd name="adj" fmla="val 17522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22233" y="4479012"/>
            <a:ext cx="121920" cy="834985"/>
          </a:xfrm>
          <a:prstGeom prst="roundRect">
            <a:avLst>
              <a:gd name="adj" fmla="val 74092"/>
            </a:avLst>
          </a:prstGeom>
          <a:solidFill>
            <a:srgbClr val="F2F2F3"/>
          </a:solidFill>
          <a:ln/>
        </p:spPr>
      </p:sp>
      <p:sp>
        <p:nvSpPr>
          <p:cNvPr id="12" name="Text 10"/>
          <p:cNvSpPr/>
          <p:nvPr/>
        </p:nvSpPr>
        <p:spPr>
          <a:xfrm>
            <a:off x="1089660" y="4724519"/>
            <a:ext cx="571773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Support for Multiple Network Topologies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52713" y="5529024"/>
            <a:ext cx="6300192" cy="834985"/>
          </a:xfrm>
          <a:prstGeom prst="roundRect">
            <a:avLst>
              <a:gd name="adj" fmla="val 17522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22233" y="5529024"/>
            <a:ext cx="121920" cy="834985"/>
          </a:xfrm>
          <a:prstGeom prst="roundRect">
            <a:avLst>
              <a:gd name="adj" fmla="val 74092"/>
            </a:avLst>
          </a:prstGeom>
          <a:solidFill>
            <a:srgbClr val="F2F2F3"/>
          </a:solidFill>
          <a:ln/>
        </p:spPr>
      </p:sp>
      <p:sp>
        <p:nvSpPr>
          <p:cNvPr id="15" name="Text 13"/>
          <p:cNvSpPr/>
          <p:nvPr/>
        </p:nvSpPr>
        <p:spPr>
          <a:xfrm>
            <a:off x="1089660" y="5774531"/>
            <a:ext cx="571773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Designed as an Educational Tool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52713" y="6579037"/>
            <a:ext cx="6300192" cy="834985"/>
          </a:xfrm>
          <a:prstGeom prst="roundRect">
            <a:avLst>
              <a:gd name="adj" fmla="val 17522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22233" y="6579037"/>
            <a:ext cx="121920" cy="834985"/>
          </a:xfrm>
          <a:prstGeom prst="roundRect">
            <a:avLst>
              <a:gd name="adj" fmla="val 74092"/>
            </a:avLst>
          </a:prstGeom>
          <a:solidFill>
            <a:srgbClr val="F2F2F3"/>
          </a:solidFill>
          <a:ln/>
        </p:spPr>
      </p:sp>
      <p:sp>
        <p:nvSpPr>
          <p:cNvPr id="18" name="Text 16"/>
          <p:cNvSpPr/>
          <p:nvPr/>
        </p:nvSpPr>
        <p:spPr>
          <a:xfrm>
            <a:off x="1089660" y="6824543"/>
            <a:ext cx="571773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Measurement of Key Performance Metrics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585115" y="1801058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Insights</a:t>
            </a:r>
            <a:endParaRPr lang="en-US" sz="21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720" y="2389703"/>
            <a:ext cx="322540" cy="322540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8284012" y="2378988"/>
            <a:ext cx="5601295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Distributed algorithms are powerful:</a:t>
            </a: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Demonstrated the efficiency of decentralized routing decisions.</a:t>
            </a:r>
            <a:endParaRPr lang="en-US" sz="165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720" y="3507700"/>
            <a:ext cx="322540" cy="322540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8284012" y="3496985"/>
            <a:ext cx="5601295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Visualization aids understanding:</a:t>
            </a: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Real-time updates significantly improve learning complex concepts.</a:t>
            </a:r>
            <a:endParaRPr lang="en-US" sz="165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720" y="4625697"/>
            <a:ext cx="322540" cy="32254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8284012" y="4614982"/>
            <a:ext cx="5601295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Real-world protocols balance trade-offs:</a:t>
            </a: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Highlighted the practical challenges and compromises in network design.</a:t>
            </a:r>
            <a:endParaRPr lang="en-US" sz="1650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720" y="5743694"/>
            <a:ext cx="322540" cy="322540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8284012" y="5732978"/>
            <a:ext cx="5601295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Network topology affects performance:</a:t>
            </a: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Directly observed how different network structures impact convergence and stability.</a:t>
            </a:r>
            <a:endParaRPr lang="en-US" sz="16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9077C0D-1E79-7787-03F4-665E104C48C7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2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EXTENSIONS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5000"/>
            <a:ext cx="3350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Potential Improvements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861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Web-based Interface: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Develop a user-friendly web application for remote access and broader accessibility.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9124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Additional Protocols: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Integrate advanced routing protocols such as OSPF and BGP for comprehensive network simulation.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592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Collaboration: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Enable multiple users to collaborate on network design and simulation in real-time.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 Ad-Hoc Support: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Add capabilities to simulate Mobile Ad-Hoc Networks (MANETs) and their unique routing challenges.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43235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 Network Integration: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Allow the simulator to connect with live network data for more realistic scenario testing and analysis.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1905000"/>
            <a:ext cx="3121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Research Applications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248614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Protocol Comparison: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Facilitate detailed comparative analysis of different routing protocols under various network conditions.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65414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Convergence Optimization: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Provide tools for researching and optimizing network convergence times and stability metrics.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Fault Tolerance Analysis: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Evaluate network resilience and fault tolerance mechanisms against diverse failure scenarios.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99015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SDN Integration: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Explore the performance and implications of integrating Software-Defined Networking (SDN) architectures.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20E0EF-93C1-2187-A8D3-A341164C6940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28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18386" y="328732"/>
            <a:ext cx="2988945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418386" y="881539"/>
            <a:ext cx="1379362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project has successfully demonstrated the principles of Distance Vector Routing, providing a robust platform for both implementation and learning.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418386" y="1252061"/>
            <a:ext cx="1793319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Success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18386" y="1655445"/>
            <a:ext cx="6837045" cy="1182053"/>
          </a:xfrm>
          <a:prstGeom prst="roundRect">
            <a:avLst>
              <a:gd name="adj" fmla="val 424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45544" y="1782604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F2F2F3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128" y="1881188"/>
            <a:ext cx="161330" cy="1613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5544" y="2260759"/>
            <a:ext cx="1966198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Complete Implementation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545544" y="2519124"/>
            <a:ext cx="658272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Fully functional Python simulation of the Distance Vector algorithm.</a:t>
            </a:r>
            <a:endParaRPr lang="en-US" sz="900" dirty="0"/>
          </a:p>
        </p:txBody>
      </p:sp>
      <p:sp>
        <p:nvSpPr>
          <p:cNvPr id="12" name="Shape 8"/>
          <p:cNvSpPr/>
          <p:nvPr/>
        </p:nvSpPr>
        <p:spPr>
          <a:xfrm>
            <a:off x="7374969" y="1655445"/>
            <a:ext cx="6837045" cy="1182053"/>
          </a:xfrm>
          <a:prstGeom prst="roundRect">
            <a:avLst>
              <a:gd name="adj" fmla="val 424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7502128" y="1782604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F2F2F3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0712" y="1881188"/>
            <a:ext cx="161330" cy="16133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02128" y="2260759"/>
            <a:ext cx="1494473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Educational Tool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7502128" y="2519124"/>
            <a:ext cx="658272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intuitive GUI to visualize complex routing concepts.</a:t>
            </a:r>
            <a:endParaRPr lang="en-US" sz="900" dirty="0"/>
          </a:p>
        </p:txBody>
      </p:sp>
      <p:sp>
        <p:nvSpPr>
          <p:cNvPr id="17" name="Shape 12"/>
          <p:cNvSpPr/>
          <p:nvPr/>
        </p:nvSpPr>
        <p:spPr>
          <a:xfrm>
            <a:off x="418386" y="2957036"/>
            <a:ext cx="6837045" cy="1182053"/>
          </a:xfrm>
          <a:prstGeom prst="roundRect">
            <a:avLst>
              <a:gd name="adj" fmla="val 424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545544" y="3084195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F2F2F3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4128" y="3182779"/>
            <a:ext cx="161330" cy="16133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45544" y="3562350"/>
            <a:ext cx="2220516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Distributed Systems Concepts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545544" y="3820716"/>
            <a:ext cx="658272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Clear demonstration of Bellman-Ford equation and convergence.</a:t>
            </a:r>
            <a:endParaRPr lang="en-US" sz="900" dirty="0"/>
          </a:p>
        </p:txBody>
      </p:sp>
      <p:sp>
        <p:nvSpPr>
          <p:cNvPr id="22" name="Shape 16"/>
          <p:cNvSpPr/>
          <p:nvPr/>
        </p:nvSpPr>
        <p:spPr>
          <a:xfrm>
            <a:off x="7374969" y="2957036"/>
            <a:ext cx="6837045" cy="1182053"/>
          </a:xfrm>
          <a:prstGeom prst="roundRect">
            <a:avLst>
              <a:gd name="adj" fmla="val 424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3" name="Shape 17"/>
          <p:cNvSpPr/>
          <p:nvPr/>
        </p:nvSpPr>
        <p:spPr>
          <a:xfrm>
            <a:off x="7502128" y="3084195"/>
            <a:ext cx="358616" cy="358616"/>
          </a:xfrm>
          <a:prstGeom prst="roundRect">
            <a:avLst>
              <a:gd name="adj" fmla="val 25495476"/>
            </a:avLst>
          </a:prstGeom>
          <a:solidFill>
            <a:srgbClr val="F2F2F3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0712" y="3182779"/>
            <a:ext cx="161330" cy="16133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502128" y="3562350"/>
            <a:ext cx="1656398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Foundation for Studies</a:t>
            </a:r>
            <a:endParaRPr lang="en-US" sz="1150" dirty="0"/>
          </a:p>
        </p:txBody>
      </p:sp>
      <p:sp>
        <p:nvSpPr>
          <p:cNvPr id="26" name="Text 19"/>
          <p:cNvSpPr/>
          <p:nvPr/>
        </p:nvSpPr>
        <p:spPr>
          <a:xfrm>
            <a:off x="7502128" y="3820716"/>
            <a:ext cx="658272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strong base for exploring advanced network protocols.</a:t>
            </a:r>
            <a:endParaRPr lang="en-US" sz="900" dirty="0"/>
          </a:p>
        </p:txBody>
      </p:sp>
      <p:sp>
        <p:nvSpPr>
          <p:cNvPr id="27" name="Text 20"/>
          <p:cNvSpPr/>
          <p:nvPr/>
        </p:nvSpPr>
        <p:spPr>
          <a:xfrm>
            <a:off x="418386" y="4318397"/>
            <a:ext cx="1793319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Takeaways</a:t>
            </a:r>
            <a:endParaRPr lang="en-US" sz="140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386" y="4721781"/>
            <a:ext cx="6896814" cy="478155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37924" y="5319474"/>
            <a:ext cx="2361724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Distance Vector is Fundamental</a:t>
            </a:r>
            <a:endParaRPr lang="en-US" sz="1150" dirty="0"/>
          </a:p>
        </p:txBody>
      </p:sp>
      <p:sp>
        <p:nvSpPr>
          <p:cNvPr id="30" name="Text 22"/>
          <p:cNvSpPr/>
          <p:nvPr/>
        </p:nvSpPr>
        <p:spPr>
          <a:xfrm>
            <a:off x="537924" y="5577840"/>
            <a:ext cx="6657737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Understanding its mechanics is crucial for network professionals.</a:t>
            </a:r>
            <a:endParaRPr lang="en-US" sz="900" dirty="0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4721781"/>
            <a:ext cx="6896814" cy="478155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7434739" y="5319474"/>
            <a:ext cx="2354937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Visualization Enhances Learning</a:t>
            </a:r>
            <a:endParaRPr lang="en-US" sz="1150" dirty="0"/>
          </a:p>
        </p:txBody>
      </p:sp>
      <p:sp>
        <p:nvSpPr>
          <p:cNvPr id="33" name="Text 24"/>
          <p:cNvSpPr/>
          <p:nvPr/>
        </p:nvSpPr>
        <p:spPr>
          <a:xfrm>
            <a:off x="7434739" y="5577840"/>
            <a:ext cx="6657737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Interactive tools make abstract algorithms tangible.</a:t>
            </a:r>
            <a:endParaRPr lang="en-US" sz="900" dirty="0"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386" y="5888593"/>
            <a:ext cx="6896814" cy="478155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537924" y="6486287"/>
            <a:ext cx="2929771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Distributed Algorithms Have Challenges</a:t>
            </a:r>
            <a:endParaRPr lang="en-US" sz="1150" dirty="0"/>
          </a:p>
        </p:txBody>
      </p:sp>
      <p:sp>
        <p:nvSpPr>
          <p:cNvPr id="36" name="Text 26"/>
          <p:cNvSpPr/>
          <p:nvPr/>
        </p:nvSpPr>
        <p:spPr>
          <a:xfrm>
            <a:off x="537924" y="6744653"/>
            <a:ext cx="6657737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Convergence issues and count-to-infinity are critical considerations.</a:t>
            </a:r>
            <a:endParaRPr lang="en-US" sz="900" dirty="0"/>
          </a:p>
        </p:txBody>
      </p:sp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5888593"/>
            <a:ext cx="6896814" cy="478155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7434739" y="6486287"/>
            <a:ext cx="3002875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Real-World Protocols Balance Trade-offs</a:t>
            </a:r>
            <a:endParaRPr lang="en-US" sz="1150" dirty="0"/>
          </a:p>
        </p:txBody>
      </p:sp>
      <p:sp>
        <p:nvSpPr>
          <p:cNvPr id="39" name="Text 28"/>
          <p:cNvSpPr/>
          <p:nvPr/>
        </p:nvSpPr>
        <p:spPr>
          <a:xfrm>
            <a:off x="7434739" y="6744653"/>
            <a:ext cx="6657737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Efficiency, stability, and overhead are key design factors.</a:t>
            </a:r>
            <a:endParaRPr lang="en-US" sz="900" dirty="0"/>
          </a:p>
        </p:txBody>
      </p:sp>
      <p:sp>
        <p:nvSpPr>
          <p:cNvPr id="40" name="Text 29"/>
          <p:cNvSpPr/>
          <p:nvPr/>
        </p:nvSpPr>
        <p:spPr>
          <a:xfrm>
            <a:off x="6119574" y="7234714"/>
            <a:ext cx="2391132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YOU!</a:t>
            </a:r>
            <a:endParaRPr lang="en-US" sz="1850" dirty="0"/>
          </a:p>
        </p:txBody>
      </p:sp>
      <p:sp>
        <p:nvSpPr>
          <p:cNvPr id="41" name="Text 30"/>
          <p:cNvSpPr/>
          <p:nvPr/>
        </p:nvSpPr>
        <p:spPr>
          <a:xfrm>
            <a:off x="418386" y="7712869"/>
            <a:ext cx="1379362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Questions &amp; Discussion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926" y="430530"/>
            <a:ext cx="3913942" cy="489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OVERVIEW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926" y="1310878"/>
            <a:ext cx="2258735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Implementation</a:t>
            </a:r>
            <a:r>
              <a:rPr lang="en-US" sz="1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Details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47926" y="1712000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Implementation of Distance Vector Routing Algorithm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47926" y="2017276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Based on Bellman-Ford equation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47926" y="2322552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Interactive GUI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47926" y="2627828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Educational tool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513796" y="1310878"/>
            <a:ext cx="195691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Features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513796" y="1966436"/>
            <a:ext cx="6576298" cy="821174"/>
          </a:xfrm>
          <a:prstGeom prst="roundRect">
            <a:avLst>
              <a:gd name="adj" fmla="val 13362"/>
            </a:avLst>
          </a:prstGeom>
          <a:solidFill>
            <a:srgbClr val="050505"/>
          </a:solidFill>
          <a:ln/>
        </p:spPr>
      </p:sp>
      <p:sp>
        <p:nvSpPr>
          <p:cNvPr id="10" name="Shape 8"/>
          <p:cNvSpPr/>
          <p:nvPr/>
        </p:nvSpPr>
        <p:spPr>
          <a:xfrm>
            <a:off x="7513796" y="1943576"/>
            <a:ext cx="6576298" cy="91440"/>
          </a:xfrm>
          <a:prstGeom prst="roundRect">
            <a:avLst>
              <a:gd name="adj" fmla="val 71910"/>
            </a:avLst>
          </a:prstGeom>
          <a:solidFill>
            <a:srgbClr val="F2F2F3"/>
          </a:solidFill>
          <a:ln/>
        </p:spPr>
      </p:sp>
      <p:sp>
        <p:nvSpPr>
          <p:cNvPr id="11" name="Shape 9"/>
          <p:cNvSpPr/>
          <p:nvPr/>
        </p:nvSpPr>
        <p:spPr>
          <a:xfrm>
            <a:off x="10567154" y="1731645"/>
            <a:ext cx="469583" cy="469582"/>
          </a:xfrm>
          <a:prstGeom prst="roundRect">
            <a:avLst>
              <a:gd name="adj" fmla="val 194726"/>
            </a:avLst>
          </a:prstGeom>
          <a:solidFill>
            <a:srgbClr val="F2F2F3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8005" y="1872496"/>
            <a:ext cx="187762" cy="18776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693104" y="2357795"/>
            <a:ext cx="621768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routing table updates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7513796" y="3178850"/>
            <a:ext cx="6576298" cy="821174"/>
          </a:xfrm>
          <a:prstGeom prst="roundRect">
            <a:avLst>
              <a:gd name="adj" fmla="val 13362"/>
            </a:avLst>
          </a:prstGeom>
          <a:solidFill>
            <a:srgbClr val="050505"/>
          </a:solidFill>
          <a:ln/>
        </p:spPr>
      </p:sp>
      <p:sp>
        <p:nvSpPr>
          <p:cNvPr id="15" name="Shape 12"/>
          <p:cNvSpPr/>
          <p:nvPr/>
        </p:nvSpPr>
        <p:spPr>
          <a:xfrm>
            <a:off x="7513796" y="3155990"/>
            <a:ext cx="6576298" cy="91440"/>
          </a:xfrm>
          <a:prstGeom prst="roundRect">
            <a:avLst>
              <a:gd name="adj" fmla="val 71910"/>
            </a:avLst>
          </a:prstGeom>
          <a:solidFill>
            <a:srgbClr val="F2F2F3"/>
          </a:solidFill>
          <a:ln/>
        </p:spPr>
      </p:sp>
      <p:sp>
        <p:nvSpPr>
          <p:cNvPr id="16" name="Shape 13"/>
          <p:cNvSpPr/>
          <p:nvPr/>
        </p:nvSpPr>
        <p:spPr>
          <a:xfrm>
            <a:off x="10567154" y="2944058"/>
            <a:ext cx="469583" cy="469582"/>
          </a:xfrm>
          <a:prstGeom prst="roundRect">
            <a:avLst>
              <a:gd name="adj" fmla="val 194726"/>
            </a:avLst>
          </a:prstGeom>
          <a:solidFill>
            <a:srgbClr val="F2F2F3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8005" y="3084909"/>
            <a:ext cx="187762" cy="187762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693104" y="3570208"/>
            <a:ext cx="621768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Multiple network topologies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7513796" y="4391263"/>
            <a:ext cx="6576298" cy="821174"/>
          </a:xfrm>
          <a:prstGeom prst="roundRect">
            <a:avLst>
              <a:gd name="adj" fmla="val 13362"/>
            </a:avLst>
          </a:prstGeom>
          <a:solidFill>
            <a:srgbClr val="050505"/>
          </a:solidFill>
          <a:ln/>
        </p:spPr>
      </p:sp>
      <p:sp>
        <p:nvSpPr>
          <p:cNvPr id="20" name="Shape 16"/>
          <p:cNvSpPr/>
          <p:nvPr/>
        </p:nvSpPr>
        <p:spPr>
          <a:xfrm>
            <a:off x="7513796" y="4368403"/>
            <a:ext cx="6576298" cy="91440"/>
          </a:xfrm>
          <a:prstGeom prst="roundRect">
            <a:avLst>
              <a:gd name="adj" fmla="val 71910"/>
            </a:avLst>
          </a:prstGeom>
          <a:solidFill>
            <a:srgbClr val="F2F2F3"/>
          </a:solidFill>
          <a:ln/>
        </p:spPr>
      </p:sp>
      <p:sp>
        <p:nvSpPr>
          <p:cNvPr id="21" name="Shape 17"/>
          <p:cNvSpPr/>
          <p:nvPr/>
        </p:nvSpPr>
        <p:spPr>
          <a:xfrm>
            <a:off x="10567154" y="4156472"/>
            <a:ext cx="469583" cy="469582"/>
          </a:xfrm>
          <a:prstGeom prst="roundRect">
            <a:avLst>
              <a:gd name="adj" fmla="val 194726"/>
            </a:avLst>
          </a:prstGeom>
          <a:solidFill>
            <a:srgbClr val="F2F2F3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08005" y="4297323"/>
            <a:ext cx="187762" cy="187762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7693104" y="4782622"/>
            <a:ext cx="621768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Link failure simulation</a:t>
            </a:r>
            <a:endParaRPr lang="en-US" sz="1200" dirty="0"/>
          </a:p>
        </p:txBody>
      </p:sp>
      <p:sp>
        <p:nvSpPr>
          <p:cNvPr id="24" name="Shape 19"/>
          <p:cNvSpPr/>
          <p:nvPr/>
        </p:nvSpPr>
        <p:spPr>
          <a:xfrm>
            <a:off x="7513796" y="5603677"/>
            <a:ext cx="6576298" cy="821174"/>
          </a:xfrm>
          <a:prstGeom prst="roundRect">
            <a:avLst>
              <a:gd name="adj" fmla="val 13362"/>
            </a:avLst>
          </a:prstGeom>
          <a:solidFill>
            <a:srgbClr val="050505"/>
          </a:solidFill>
          <a:ln/>
        </p:spPr>
      </p:sp>
      <p:sp>
        <p:nvSpPr>
          <p:cNvPr id="25" name="Shape 20"/>
          <p:cNvSpPr/>
          <p:nvPr/>
        </p:nvSpPr>
        <p:spPr>
          <a:xfrm>
            <a:off x="7513796" y="5580817"/>
            <a:ext cx="6576298" cy="91440"/>
          </a:xfrm>
          <a:prstGeom prst="roundRect">
            <a:avLst>
              <a:gd name="adj" fmla="val 71910"/>
            </a:avLst>
          </a:prstGeom>
          <a:solidFill>
            <a:srgbClr val="F2F2F3"/>
          </a:solidFill>
          <a:ln/>
        </p:spPr>
      </p:sp>
      <p:sp>
        <p:nvSpPr>
          <p:cNvPr id="26" name="Shape 21"/>
          <p:cNvSpPr/>
          <p:nvPr/>
        </p:nvSpPr>
        <p:spPr>
          <a:xfrm>
            <a:off x="10567154" y="5368885"/>
            <a:ext cx="469583" cy="469582"/>
          </a:xfrm>
          <a:prstGeom prst="roundRect">
            <a:avLst>
              <a:gd name="adj" fmla="val 194726"/>
            </a:avLst>
          </a:prstGeom>
          <a:solidFill>
            <a:srgbClr val="F2F2F3"/>
          </a:solidFill>
          <a:ln/>
        </p:spPr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8005" y="5509736"/>
            <a:ext cx="187762" cy="187762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693104" y="5995035"/>
            <a:ext cx="621768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Convergence analysis</a:t>
            </a:r>
            <a:endParaRPr lang="en-US" sz="1200" dirty="0"/>
          </a:p>
        </p:txBody>
      </p:sp>
      <p:sp>
        <p:nvSpPr>
          <p:cNvPr id="29" name="Shape 23"/>
          <p:cNvSpPr/>
          <p:nvPr/>
        </p:nvSpPr>
        <p:spPr>
          <a:xfrm>
            <a:off x="7513796" y="6816090"/>
            <a:ext cx="6576298" cy="821174"/>
          </a:xfrm>
          <a:prstGeom prst="roundRect">
            <a:avLst>
              <a:gd name="adj" fmla="val 13362"/>
            </a:avLst>
          </a:prstGeom>
          <a:solidFill>
            <a:srgbClr val="050505"/>
          </a:solidFill>
          <a:ln/>
        </p:spPr>
      </p:sp>
      <p:sp>
        <p:nvSpPr>
          <p:cNvPr id="30" name="Shape 24"/>
          <p:cNvSpPr/>
          <p:nvPr/>
        </p:nvSpPr>
        <p:spPr>
          <a:xfrm>
            <a:off x="7513796" y="6793230"/>
            <a:ext cx="6576298" cy="91440"/>
          </a:xfrm>
          <a:prstGeom prst="roundRect">
            <a:avLst>
              <a:gd name="adj" fmla="val 71910"/>
            </a:avLst>
          </a:prstGeom>
          <a:solidFill>
            <a:srgbClr val="F2F2F3"/>
          </a:solidFill>
          <a:ln/>
        </p:spPr>
      </p:sp>
      <p:sp>
        <p:nvSpPr>
          <p:cNvPr id="31" name="Shape 25"/>
          <p:cNvSpPr/>
          <p:nvPr/>
        </p:nvSpPr>
        <p:spPr>
          <a:xfrm>
            <a:off x="10567154" y="6581299"/>
            <a:ext cx="469583" cy="469582"/>
          </a:xfrm>
          <a:prstGeom prst="roundRect">
            <a:avLst>
              <a:gd name="adj" fmla="val 194726"/>
            </a:avLst>
          </a:prstGeom>
          <a:solidFill>
            <a:srgbClr val="F2F2F3"/>
          </a:solidFill>
          <a:ln/>
        </p:spPr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8005" y="6722150"/>
            <a:ext cx="187762" cy="187762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7693104" y="7207448"/>
            <a:ext cx="621768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Step-by-step execution</a:t>
            </a:r>
            <a:endParaRPr lang="en-US" sz="1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4DC3FDE-5F9F-4E7C-B45D-BDCE8BD6C4C8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6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08052"/>
            <a:ext cx="4196358" cy="4375785"/>
          </a:xfrm>
          <a:prstGeom prst="roundRect">
            <a:avLst>
              <a:gd name="adj" fmla="val 227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538532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3D3D4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2704743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445788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Interactive Network Builder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29053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Drag-and-drop interface for easy setup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509563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Customize node properties and link costs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90073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 unique network topologies effortlessly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508052"/>
            <a:ext cx="4196358" cy="4375785"/>
          </a:xfrm>
          <a:prstGeom prst="roundRect">
            <a:avLst>
              <a:gd name="adj" fmla="val 227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47442" y="2538532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3D3D42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2704743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445788"/>
            <a:ext cx="29808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Real-Time Simulation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93620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Observe dynamic routing table updates live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74256" y="474130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Visualize packet transmission paths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74256" y="554640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Simulate link failures and recoveries seamlessly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2508052"/>
            <a:ext cx="4196358" cy="4375785"/>
          </a:xfrm>
          <a:prstGeom prst="roundRect">
            <a:avLst>
              <a:gd name="adj" fmla="val 227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9670613" y="2538532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3D3D42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2704743"/>
            <a:ext cx="340162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3445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Multiple Topologies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393620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Explore various pre-defined network structures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897427" y="474130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Import and export custom network configurations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97427" y="554640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Analyze behavior across different network scales</a:t>
            </a:r>
            <a:endParaRPr lang="en-US" sz="175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93EF32-D72D-E0C7-FAD3-C7BD9234BCE1}"/>
              </a:ext>
            </a:extLst>
          </p:cNvPr>
          <p:cNvSpPr/>
          <p:nvPr/>
        </p:nvSpPr>
        <p:spPr>
          <a:xfrm>
            <a:off x="12790842" y="7777779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2734"/>
            <a:ext cx="6140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51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simulator's architecture is structured into distinct layers, ensuring modularity and clear separation of concerns, facilitating both development and educational insights into the Distance Vector Routing Protocol.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920" y="3066098"/>
            <a:ext cx="11714440" cy="42406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17850" y="6271604"/>
            <a:ext cx="2934582" cy="36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Network Model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317850" y="4993431"/>
            <a:ext cx="2934582" cy="36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Simulation Engine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317850" y="3702215"/>
            <a:ext cx="2934582" cy="36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GUI Layer</a:t>
            </a:r>
            <a:endParaRPr lang="en-US" sz="13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7D28A7-95E3-736F-87D1-E8A98F35D7B2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394" y="383738"/>
            <a:ext cx="4704874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TECHNICAL IMPLEMENTATION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8394" y="1168598"/>
            <a:ext cx="1744266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Development Stack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88394" y="1526143"/>
            <a:ext cx="665666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Programming Language:</a:t>
            </a: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Python 3.8+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8394" y="1798201"/>
            <a:ext cx="665666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Core Libraries: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8394" y="2070259"/>
            <a:ext cx="665666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Tkinter</a:t>
            </a: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For building the interactive GUI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88394" y="2349937"/>
            <a:ext cx="665666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NetworkX</a:t>
            </a: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Graph creation and manipulation for network topologies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88394" y="2629614"/>
            <a:ext cx="665666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Matplotlib</a:t>
            </a: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For visualizing convergence analysis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88394" y="2909292"/>
            <a:ext cx="6656665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Data Structures: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88394" y="3181350"/>
            <a:ext cx="665666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Dictionary</a:t>
            </a: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Efficient storage and lookup for routing tables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488394" y="3461028"/>
            <a:ext cx="665666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Adjacency List</a:t>
            </a: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Representing network topology and connections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488394" y="3740706"/>
            <a:ext cx="6656665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Queue</a:t>
            </a: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Handling event scheduling and packet processing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7492960" y="1168598"/>
            <a:ext cx="1874877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Engineering Principles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7492960" y="1543526"/>
            <a:ext cx="6656665" cy="1433274"/>
          </a:xfrm>
          <a:prstGeom prst="roundRect">
            <a:avLst>
              <a:gd name="adj" fmla="val 40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640122" y="1690687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F2F2F3"/>
          </a:solidFill>
          <a:ln/>
        </p:spPr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5255" y="1805702"/>
            <a:ext cx="188357" cy="18835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640122" y="2248853"/>
            <a:ext cx="1744266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Modular Design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7640122" y="2606397"/>
            <a:ext cx="6362343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Independent components for ease of maintenance and future scalability.</a:t>
            </a:r>
            <a:endParaRPr lang="en-US" sz="1050" dirty="0"/>
          </a:p>
        </p:txBody>
      </p:sp>
      <p:sp>
        <p:nvSpPr>
          <p:cNvPr id="19" name="Shape 16"/>
          <p:cNvSpPr/>
          <p:nvPr/>
        </p:nvSpPr>
        <p:spPr>
          <a:xfrm>
            <a:off x="7492960" y="3116342"/>
            <a:ext cx="6656665" cy="1433274"/>
          </a:xfrm>
          <a:prstGeom prst="roundRect">
            <a:avLst>
              <a:gd name="adj" fmla="val 40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640122" y="3263503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F2F2F3"/>
          </a:solidFill>
          <a:ln/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5255" y="3378518"/>
            <a:ext cx="188357" cy="188357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640122" y="3821668"/>
            <a:ext cx="1744266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Well-Documented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7640122" y="4179213"/>
            <a:ext cx="6362343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Clear inline comments and comprehensive documentation for code clarity.</a:t>
            </a:r>
            <a:endParaRPr lang="en-US" sz="1050" dirty="0"/>
          </a:p>
        </p:txBody>
      </p:sp>
      <p:sp>
        <p:nvSpPr>
          <p:cNvPr id="24" name="Shape 20"/>
          <p:cNvSpPr/>
          <p:nvPr/>
        </p:nvSpPr>
        <p:spPr>
          <a:xfrm>
            <a:off x="7492960" y="4689158"/>
            <a:ext cx="6656665" cy="1433274"/>
          </a:xfrm>
          <a:prstGeom prst="roundRect">
            <a:avLst>
              <a:gd name="adj" fmla="val 40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5" name="Shape 21"/>
          <p:cNvSpPr/>
          <p:nvPr/>
        </p:nvSpPr>
        <p:spPr>
          <a:xfrm>
            <a:off x="7640122" y="4836319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F2F2F3"/>
          </a:solidFill>
          <a:ln/>
        </p:spPr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5255" y="4951333"/>
            <a:ext cx="188357" cy="188357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7640122" y="5394484"/>
            <a:ext cx="1744266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Rigorously Tested</a:t>
            </a:r>
            <a:endParaRPr lang="en-US" sz="1350" dirty="0"/>
          </a:p>
        </p:txBody>
      </p:sp>
      <p:sp>
        <p:nvSpPr>
          <p:cNvPr id="28" name="Text 23"/>
          <p:cNvSpPr/>
          <p:nvPr/>
        </p:nvSpPr>
        <p:spPr>
          <a:xfrm>
            <a:off x="7640122" y="5752028"/>
            <a:ext cx="6362343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Unit and integration tests to ensure algorithm correctness and reliability.</a:t>
            </a:r>
            <a:endParaRPr lang="en-US" sz="1050" dirty="0"/>
          </a:p>
        </p:txBody>
      </p:sp>
      <p:sp>
        <p:nvSpPr>
          <p:cNvPr id="29" name="Shape 24"/>
          <p:cNvSpPr/>
          <p:nvPr/>
        </p:nvSpPr>
        <p:spPr>
          <a:xfrm>
            <a:off x="7492960" y="6261973"/>
            <a:ext cx="6656665" cy="1433274"/>
          </a:xfrm>
          <a:prstGeom prst="roundRect">
            <a:avLst>
              <a:gd name="adj" fmla="val 40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30" name="Shape 25"/>
          <p:cNvSpPr/>
          <p:nvPr/>
        </p:nvSpPr>
        <p:spPr>
          <a:xfrm>
            <a:off x="7640122" y="6409134"/>
            <a:ext cx="418624" cy="418624"/>
          </a:xfrm>
          <a:prstGeom prst="roundRect">
            <a:avLst>
              <a:gd name="adj" fmla="val 21840806"/>
            </a:avLst>
          </a:prstGeom>
          <a:solidFill>
            <a:srgbClr val="F2F2F3"/>
          </a:solidFill>
          <a:ln/>
        </p:spPr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5255" y="6524149"/>
            <a:ext cx="188357" cy="188357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7640122" y="6967299"/>
            <a:ext cx="1759506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Organized Hierarchy</a:t>
            </a:r>
            <a:endParaRPr lang="en-US" sz="1350" dirty="0"/>
          </a:p>
        </p:txBody>
      </p:sp>
      <p:sp>
        <p:nvSpPr>
          <p:cNvPr id="33" name="Text 27"/>
          <p:cNvSpPr/>
          <p:nvPr/>
        </p:nvSpPr>
        <p:spPr>
          <a:xfrm>
            <a:off x="7640122" y="7324844"/>
            <a:ext cx="6362343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Logical file structure and separation of concerns for easy navigation.</a:t>
            </a:r>
            <a:endParaRPr lang="en-US" sz="105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07C5E78-3A6A-BA70-29F9-0FC2A16B2445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013" y="529590"/>
            <a:ext cx="6623209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ALGORITHM IMPLEMENTATION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013" y="1516618"/>
            <a:ext cx="132823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simulator is built on a modular architecture, enabling clear separation of concerns and ease of understanding for educational purposes.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4013" y="2041327"/>
            <a:ext cx="6544866" cy="2479953"/>
          </a:xfrm>
          <a:prstGeom prst="roundRect">
            <a:avLst>
              <a:gd name="adj" fmla="val 3262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6873" y="2064187"/>
            <a:ext cx="6499146" cy="577691"/>
          </a:xfrm>
          <a:prstGeom prst="roundRect">
            <a:avLst>
              <a:gd name="adj" fmla="val 9253"/>
            </a:avLst>
          </a:prstGeom>
          <a:solidFill>
            <a:srgbClr val="3D3D42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023" y="2204799"/>
            <a:ext cx="288846" cy="28884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89397" y="2834402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Router Class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89397" y="3250763"/>
            <a:ext cx="61140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Models individual network nodes, maintaining routing tables and forwarding decisions.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89397" y="3982522"/>
            <a:ext cx="611409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process_distance_vector()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411403" y="2041327"/>
            <a:ext cx="6544985" cy="2479953"/>
          </a:xfrm>
          <a:prstGeom prst="roundRect">
            <a:avLst>
              <a:gd name="adj" fmla="val 3262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34263" y="2064187"/>
            <a:ext cx="6499265" cy="577691"/>
          </a:xfrm>
          <a:prstGeom prst="roundRect">
            <a:avLst>
              <a:gd name="adj" fmla="val 9253"/>
            </a:avLst>
          </a:prstGeom>
          <a:solidFill>
            <a:srgbClr val="3D3D42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9413" y="2204799"/>
            <a:ext cx="288846" cy="28884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26787" y="2834402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Network Class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626787" y="3250763"/>
            <a:ext cx="6114217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Manages the entire network topology, including links, costs, and global state.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674013" y="4713803"/>
            <a:ext cx="6544866" cy="2479953"/>
          </a:xfrm>
          <a:prstGeom prst="roundRect">
            <a:avLst>
              <a:gd name="adj" fmla="val 3262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696873" y="4736663"/>
            <a:ext cx="6499146" cy="577691"/>
          </a:xfrm>
          <a:prstGeom prst="roundRect">
            <a:avLst>
              <a:gd name="adj" fmla="val 9253"/>
            </a:avLst>
          </a:prstGeom>
          <a:solidFill>
            <a:srgbClr val="3D3D42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2023" y="4877276"/>
            <a:ext cx="288846" cy="28884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89397" y="5506879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Simulation Engine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889397" y="5923240"/>
            <a:ext cx="61140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Orchestrates the simulation loop, applying routing updates and detecting convergence.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889397" y="6654998"/>
            <a:ext cx="611409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execute_iteration()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11403" y="4713803"/>
            <a:ext cx="6544985" cy="2479953"/>
          </a:xfrm>
          <a:prstGeom prst="roundRect">
            <a:avLst>
              <a:gd name="adj" fmla="val 3262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7434263" y="4736663"/>
            <a:ext cx="6499265" cy="577691"/>
          </a:xfrm>
          <a:prstGeom prst="roundRect">
            <a:avLst>
              <a:gd name="adj" fmla="val 9253"/>
            </a:avLst>
          </a:prstGeom>
          <a:solidFill>
            <a:srgbClr val="3D3D42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9413" y="4877276"/>
            <a:ext cx="288846" cy="288846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626787" y="5506879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GUI Visualizer</a:t>
            </a:r>
            <a:endParaRPr lang="en-US" sz="1850" dirty="0"/>
          </a:p>
        </p:txBody>
      </p:sp>
      <p:sp>
        <p:nvSpPr>
          <p:cNvPr id="25" name="Text 19"/>
          <p:cNvSpPr/>
          <p:nvPr/>
        </p:nvSpPr>
        <p:spPr>
          <a:xfrm>
            <a:off x="7626787" y="5923240"/>
            <a:ext cx="6114217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an interactive graphical interface for real-time visualization of network changes.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7626787" y="6654998"/>
            <a:ext cx="6114217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highlight>
                  <a:srgbClr val="12121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get_shortest_path()</a:t>
            </a:r>
            <a:endParaRPr lang="en-US" sz="1500" dirty="0"/>
          </a:p>
        </p:txBody>
      </p:sp>
      <p:sp>
        <p:nvSpPr>
          <p:cNvPr id="27" name="Text 21"/>
          <p:cNvSpPr/>
          <p:nvPr/>
        </p:nvSpPr>
        <p:spPr>
          <a:xfrm>
            <a:off x="674013" y="7410331"/>
            <a:ext cx="132823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Each component works in conjunction to accurately simulate the dynamic behavior and intricacies of the Distance Vector Routing Protocol.</a:t>
            </a:r>
            <a:endParaRPr lang="en-US" sz="15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91493CD-CEE2-3B94-8947-D49153635126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113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DISTANCE VECTOR ALGORITHM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Distance Vector Algorithm is a distributed routing protocol where each router maintains a routing table and shares it with its directly connected neighbors. This process relies on the core principle of the Bellman-Ford equation to find the shortest paths to all other nodes in the network.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99342"/>
            <a:ext cx="13836729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399342"/>
            <a:ext cx="13836729" cy="2451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6835" y="178796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Where: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6835" y="209692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D_x(y)</a:t>
            </a: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is the estimated cost from router x to destination y.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6835" y="231802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c(x,v)</a:t>
            </a: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is the cost of the link from router x to its neighbor v.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396835" y="25391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D_v(y)</a:t>
            </a: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is the estimated cost from neighbor v to destination y.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396835" y="276022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min_v</a:t>
            </a: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indicates that router x chooses the neighbor v that offers the least total cost.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396835" y="306919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7461171" y="349150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Principles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7461171" y="3796189"/>
            <a:ext cx="6780014" cy="438626"/>
          </a:xfrm>
          <a:prstGeom prst="roundRect">
            <a:avLst>
              <a:gd name="adj" fmla="val 16678"/>
            </a:avLst>
          </a:prstGeom>
          <a:solidFill>
            <a:srgbClr val="050505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445931" y="3796189"/>
            <a:ext cx="60960" cy="438626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6" name="Text 12"/>
          <p:cNvSpPr/>
          <p:nvPr/>
        </p:nvSpPr>
        <p:spPr>
          <a:xfrm>
            <a:off x="7635478" y="3924776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Distributed Algorithm: Each router works independently to calculate optimal paths.</a:t>
            </a:r>
            <a:endParaRPr lang="en-US" sz="850" dirty="0"/>
          </a:p>
        </p:txBody>
      </p:sp>
      <p:sp>
        <p:nvSpPr>
          <p:cNvPr id="17" name="Shape 13"/>
          <p:cNvSpPr/>
          <p:nvPr/>
        </p:nvSpPr>
        <p:spPr>
          <a:xfrm>
            <a:off x="7461171" y="4348162"/>
            <a:ext cx="6780014" cy="438626"/>
          </a:xfrm>
          <a:prstGeom prst="roundRect">
            <a:avLst>
              <a:gd name="adj" fmla="val 16678"/>
            </a:avLst>
          </a:prstGeom>
          <a:solidFill>
            <a:srgbClr val="050505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7445931" y="4348162"/>
            <a:ext cx="60960" cy="438626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9" name="Text 15"/>
          <p:cNvSpPr/>
          <p:nvPr/>
        </p:nvSpPr>
        <p:spPr>
          <a:xfrm>
            <a:off x="7635478" y="4476750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Neighbor Information: Routers only share their routing tables with direct neighbors.</a:t>
            </a:r>
            <a:endParaRPr lang="en-US" sz="850" dirty="0"/>
          </a:p>
        </p:txBody>
      </p:sp>
      <p:sp>
        <p:nvSpPr>
          <p:cNvPr id="20" name="Shape 16"/>
          <p:cNvSpPr/>
          <p:nvPr/>
        </p:nvSpPr>
        <p:spPr>
          <a:xfrm>
            <a:off x="7461171" y="4900136"/>
            <a:ext cx="6780014" cy="438626"/>
          </a:xfrm>
          <a:prstGeom prst="roundRect">
            <a:avLst>
              <a:gd name="adj" fmla="val 16678"/>
            </a:avLst>
          </a:prstGeom>
          <a:solidFill>
            <a:srgbClr val="050505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7445931" y="4900136"/>
            <a:ext cx="60960" cy="438626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2" name="Text 18"/>
          <p:cNvSpPr/>
          <p:nvPr/>
        </p:nvSpPr>
        <p:spPr>
          <a:xfrm>
            <a:off x="7635478" y="5028724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Independent Computation: Routers update their routing tables based on information from neighbors.</a:t>
            </a:r>
            <a:endParaRPr lang="en-US" sz="850" dirty="0"/>
          </a:p>
        </p:txBody>
      </p:sp>
      <p:sp>
        <p:nvSpPr>
          <p:cNvPr id="23" name="Shape 19"/>
          <p:cNvSpPr/>
          <p:nvPr/>
        </p:nvSpPr>
        <p:spPr>
          <a:xfrm>
            <a:off x="7461171" y="5452110"/>
            <a:ext cx="6780014" cy="438626"/>
          </a:xfrm>
          <a:prstGeom prst="roundRect">
            <a:avLst>
              <a:gd name="adj" fmla="val 16678"/>
            </a:avLst>
          </a:prstGeom>
          <a:solidFill>
            <a:srgbClr val="050505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24" name="Shape 20"/>
          <p:cNvSpPr/>
          <p:nvPr/>
        </p:nvSpPr>
        <p:spPr>
          <a:xfrm>
            <a:off x="7445931" y="5452110"/>
            <a:ext cx="60960" cy="438626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5" name="Text 21"/>
          <p:cNvSpPr/>
          <p:nvPr/>
        </p:nvSpPr>
        <p:spPr>
          <a:xfrm>
            <a:off x="7635478" y="5580698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Basis for RIP: This algorithm forms the foundation for protocols like Routing Information Protocol.</a:t>
            </a:r>
            <a:endParaRPr lang="en-US" sz="8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A547802-F969-67CE-4C60-85EBA0AD7377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2861"/>
            <a:ext cx="5763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LIVE DEMONSTRATION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58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Demo Steps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83976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Launch application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2819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 sample network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72415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routers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16635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 links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6085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Run simulation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0507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Observe updates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4929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Simulate link failure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2258616"/>
            <a:ext cx="3215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Expected Observations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4856321" y="2868097"/>
            <a:ext cx="3501509" cy="1223248"/>
          </a:xfrm>
          <a:prstGeom prst="roundRect">
            <a:avLst>
              <a:gd name="adj" fmla="val 1196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4825841" y="2868097"/>
            <a:ext cx="121920" cy="1223248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5" name="Text 12"/>
          <p:cNvSpPr/>
          <p:nvPr/>
        </p:nvSpPr>
        <p:spPr>
          <a:xfrm>
            <a:off x="5205055" y="3125391"/>
            <a:ext cx="289548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Tables populate gradually</a:t>
            </a:r>
            <a:endParaRPr lang="en-US" sz="2200" dirty="0"/>
          </a:p>
        </p:txBody>
      </p:sp>
      <p:sp>
        <p:nvSpPr>
          <p:cNvPr id="16" name="Shape 13"/>
          <p:cNvSpPr/>
          <p:nvPr/>
        </p:nvSpPr>
        <p:spPr>
          <a:xfrm>
            <a:off x="4856321" y="4318159"/>
            <a:ext cx="3501509" cy="1223248"/>
          </a:xfrm>
          <a:prstGeom prst="roundRect">
            <a:avLst>
              <a:gd name="adj" fmla="val 1196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825841" y="4318159"/>
            <a:ext cx="121920" cy="1223248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8" name="Text 15"/>
          <p:cNvSpPr/>
          <p:nvPr/>
        </p:nvSpPr>
        <p:spPr>
          <a:xfrm>
            <a:off x="5205055" y="4575453"/>
            <a:ext cx="289548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Optimal paths emerge</a:t>
            </a:r>
            <a:endParaRPr lang="en-US" sz="2200" dirty="0"/>
          </a:p>
        </p:txBody>
      </p:sp>
      <p:sp>
        <p:nvSpPr>
          <p:cNvPr id="19" name="Shape 16"/>
          <p:cNvSpPr/>
          <p:nvPr/>
        </p:nvSpPr>
        <p:spPr>
          <a:xfrm>
            <a:off x="4856321" y="5768221"/>
            <a:ext cx="3501509" cy="1223248"/>
          </a:xfrm>
          <a:prstGeom prst="roundRect">
            <a:avLst>
              <a:gd name="adj" fmla="val 1196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4825841" y="5768221"/>
            <a:ext cx="121920" cy="1223248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1" name="Text 18"/>
          <p:cNvSpPr/>
          <p:nvPr/>
        </p:nvSpPr>
        <p:spPr>
          <a:xfrm>
            <a:off x="5205055" y="6025515"/>
            <a:ext cx="289548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Convergence behavior visible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200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APPLICATION INTERFACE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simulator features an intuitive graphical user interface (GUI) designed for ease of use and effective learning.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7461171" y="93297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GUI Components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381595" y="2416668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050505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349917" y="2416668"/>
            <a:ext cx="60960" cy="729139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8" name="Text 5"/>
          <p:cNvSpPr/>
          <p:nvPr/>
        </p:nvSpPr>
        <p:spPr>
          <a:xfrm>
            <a:off x="442555" y="25022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Network Setup Tab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42555" y="2806121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Configure nodes, links, and initial costs.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381595" y="3434476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050505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349917" y="3434477"/>
            <a:ext cx="60960" cy="729139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2" name="Text 9"/>
          <p:cNvSpPr/>
          <p:nvPr/>
        </p:nvSpPr>
        <p:spPr>
          <a:xfrm>
            <a:off x="442555" y="35332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Simulation Control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442555" y="3831004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Start, pause, and step through simulation events.</a:t>
            </a:r>
            <a:endParaRPr lang="en-US" sz="850" dirty="0"/>
          </a:p>
        </p:txBody>
      </p:sp>
      <p:sp>
        <p:nvSpPr>
          <p:cNvPr id="14" name="Shape 11"/>
          <p:cNvSpPr/>
          <p:nvPr/>
        </p:nvSpPr>
        <p:spPr>
          <a:xfrm>
            <a:off x="349917" y="4495570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050505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349917" y="4472999"/>
            <a:ext cx="60960" cy="729139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6" name="Text 13"/>
          <p:cNvSpPr/>
          <p:nvPr/>
        </p:nvSpPr>
        <p:spPr>
          <a:xfrm>
            <a:off x="506359" y="463936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Routing Tables Tab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506359" y="4923347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View real-time updates of each node's routing table.</a:t>
            </a:r>
            <a:endParaRPr lang="en-US" sz="850" dirty="0"/>
          </a:p>
        </p:txBody>
      </p:sp>
      <p:sp>
        <p:nvSpPr>
          <p:cNvPr id="18" name="Shape 15"/>
          <p:cNvSpPr/>
          <p:nvPr/>
        </p:nvSpPr>
        <p:spPr>
          <a:xfrm>
            <a:off x="349917" y="5486121"/>
            <a:ext cx="6780014" cy="729139"/>
          </a:xfrm>
          <a:prstGeom prst="roundRect">
            <a:avLst>
              <a:gd name="adj" fmla="val 10033"/>
            </a:avLst>
          </a:prstGeom>
          <a:solidFill>
            <a:srgbClr val="050505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335875" y="5508692"/>
            <a:ext cx="60960" cy="729139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0" name="Text 17"/>
          <p:cNvSpPr/>
          <p:nvPr/>
        </p:nvSpPr>
        <p:spPr>
          <a:xfrm>
            <a:off x="484368" y="559479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Simulation Log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442555" y="5873261"/>
            <a:ext cx="64771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Track all events, message exchanges, and convergence status.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7891477" y="461254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Workflow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7621921" y="5064328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850" dirty="0"/>
          </a:p>
        </p:txBody>
      </p:sp>
      <p:sp>
        <p:nvSpPr>
          <p:cNvPr id="24" name="Shape 21"/>
          <p:cNvSpPr/>
          <p:nvPr/>
        </p:nvSpPr>
        <p:spPr>
          <a:xfrm>
            <a:off x="7850386" y="4908107"/>
            <a:ext cx="6780014" cy="1524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5" name="Text 22"/>
          <p:cNvSpPr/>
          <p:nvPr/>
        </p:nvSpPr>
        <p:spPr>
          <a:xfrm>
            <a:off x="7850386" y="505155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Network Topology:</a:t>
            </a: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Define nodes and links to create a custom network.</a:t>
            </a:r>
            <a:endParaRPr lang="en-US" sz="850" dirty="0"/>
          </a:p>
        </p:txBody>
      </p:sp>
      <p:sp>
        <p:nvSpPr>
          <p:cNvPr id="26" name="Text 23"/>
          <p:cNvSpPr/>
          <p:nvPr/>
        </p:nvSpPr>
        <p:spPr>
          <a:xfrm>
            <a:off x="7565247" y="5627415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850" dirty="0"/>
          </a:p>
        </p:txBody>
      </p:sp>
      <p:sp>
        <p:nvSpPr>
          <p:cNvPr id="27" name="Shape 24"/>
          <p:cNvSpPr/>
          <p:nvPr/>
        </p:nvSpPr>
        <p:spPr>
          <a:xfrm>
            <a:off x="7850386" y="5413253"/>
            <a:ext cx="6780014" cy="1524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8" name="Text 25"/>
          <p:cNvSpPr/>
          <p:nvPr/>
        </p:nvSpPr>
        <p:spPr>
          <a:xfrm>
            <a:off x="7850386" y="560753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Run Simulation:</a:t>
            </a: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Execute the Distance Vector Algorithm step-by-step or continuously.</a:t>
            </a:r>
            <a:endParaRPr lang="en-US" sz="850" dirty="0"/>
          </a:p>
        </p:txBody>
      </p:sp>
      <p:sp>
        <p:nvSpPr>
          <p:cNvPr id="29" name="Text 26"/>
          <p:cNvSpPr/>
          <p:nvPr/>
        </p:nvSpPr>
        <p:spPr>
          <a:xfrm>
            <a:off x="7566997" y="6234535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850" dirty="0"/>
          </a:p>
        </p:txBody>
      </p:sp>
      <p:sp>
        <p:nvSpPr>
          <p:cNvPr id="30" name="Shape 27"/>
          <p:cNvSpPr/>
          <p:nvPr/>
        </p:nvSpPr>
        <p:spPr>
          <a:xfrm>
            <a:off x="7850386" y="6018114"/>
            <a:ext cx="6780014" cy="1524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31" name="Text 28"/>
          <p:cNvSpPr/>
          <p:nvPr/>
        </p:nvSpPr>
        <p:spPr>
          <a:xfrm>
            <a:off x="7850386" y="678070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Observe Table Updates:</a:t>
            </a: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Monitor how routing tables converge over time.</a:t>
            </a:r>
            <a:endParaRPr lang="en-US" sz="850" dirty="0"/>
          </a:p>
        </p:txBody>
      </p:sp>
      <p:sp>
        <p:nvSpPr>
          <p:cNvPr id="32" name="Text 29"/>
          <p:cNvSpPr/>
          <p:nvPr/>
        </p:nvSpPr>
        <p:spPr>
          <a:xfrm>
            <a:off x="7566997" y="6780709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850" dirty="0"/>
          </a:p>
        </p:txBody>
      </p:sp>
      <p:sp>
        <p:nvSpPr>
          <p:cNvPr id="33" name="Shape 30"/>
          <p:cNvSpPr/>
          <p:nvPr/>
        </p:nvSpPr>
        <p:spPr>
          <a:xfrm>
            <a:off x="7850386" y="6601247"/>
            <a:ext cx="6780014" cy="1524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34" name="Text 31"/>
          <p:cNvSpPr/>
          <p:nvPr/>
        </p:nvSpPr>
        <p:spPr>
          <a:xfrm>
            <a:off x="7850386" y="622657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Analyze Convergence:</a:t>
            </a:r>
            <a:r>
              <a:rPr lang="en-US" sz="8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Evaluate algorithm performance and identify stable states.</a:t>
            </a:r>
            <a:endParaRPr lang="en-US" sz="85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F7A12-528B-164B-DF0D-BEF329288B5F}"/>
              </a:ext>
            </a:extLst>
          </p:cNvPr>
          <p:cNvSpPr/>
          <p:nvPr/>
        </p:nvSpPr>
        <p:spPr>
          <a:xfrm>
            <a:off x="12790842" y="7767021"/>
            <a:ext cx="1753497" cy="3442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1541</Words>
  <Application>Microsoft Office PowerPoint</Application>
  <PresentationFormat>Custom</PresentationFormat>
  <Paragraphs>224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Consolas</vt:lpstr>
      <vt:lpstr>Poppins Light</vt:lpstr>
      <vt:lpstr>Arial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Farhadul Haque Fuad</dc:creator>
  <cp:lastModifiedBy>Farhadul Haque Fuad</cp:lastModifiedBy>
  <cp:revision>3</cp:revision>
  <dcterms:created xsi:type="dcterms:W3CDTF">2025-11-24T07:27:30Z</dcterms:created>
  <dcterms:modified xsi:type="dcterms:W3CDTF">2025-11-25T15:50:59Z</dcterms:modified>
</cp:coreProperties>
</file>